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82" r:id="rId4"/>
    <p:sldId id="281" r:id="rId5"/>
    <p:sldId id="257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8438" autoAdjust="0"/>
  </p:normalViewPr>
  <p:slideViewPr>
    <p:cSldViewPr snapToGrid="0">
      <p:cViewPr varScale="1">
        <p:scale>
          <a:sx n="60" d="100"/>
          <a:sy n="60" d="100"/>
        </p:scale>
        <p:origin x="672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145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ru-RU" smtClean="0"/>
              <a:t>23.11.2015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ru-RU" smtClean="0"/>
              <a:t>23.11.2015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Полилиния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" name="Полилиния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" name="Полилиния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" name="Полилиния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" name="Полилиния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" name="Полилиния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" name="Полилиния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" name="Полилиния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" name="Полилиния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" name="Полилиния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" name="Полилиния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" name="Полилиния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" name="Полилиния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" name="Полилиния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" name="Полилиния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" name="Полилиния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" name="Полилиния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" name="Полилиния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" name="Полилиния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" name="Полилиния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" name="Полилиния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" name="Полилиния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" name="Полилиния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" name="Полилиния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" name="Полилиния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" name="Полилиния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" name="Полилиния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" name="Полилиния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" name="Полилиния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" name="Полилиния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5" name="Полилиния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6" name="Полилиния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7" name="Полилиния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8" name="Полилиния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9" name="Полилиния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40" name="Группа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Полилиния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" name="Полилиния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" name="Полилиния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" name="Полилиния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5" name="Полилиния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6" name="Полилиния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7" name="Полилиния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8" name="Полилиния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49" name="Полилиния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50" name="Группа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Полилиния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2" name="Полилиния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3" name="Полилиния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4" name="Полилиния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5" name="Полилиния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6" name="Полилиния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7" name="Полилиния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8" name="Полилиния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59" name="Полилиния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0" name="Полилиния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61" name="Группа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Полилиния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3" name="Полилиния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4" name="Полилиния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5" name="Полилиния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6" name="Полилиния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7" name="Полилиния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8" name="Полилиния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9" name="Полилиния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0" name="Полилиния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1" name="Полилиния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2" name="Полилиния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3" name="Полилиния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4" name="Полилиния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5" name="Полилиния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6" name="Полилиния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7" name="Полилиния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8" name="Полилиния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9" name="Полилиния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0" name="Полилиния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81" name="Группа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Полилиния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3" name="Полилиния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4" name="Полилиния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5" name="Полилиния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6" name="Полилиния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87" name="Группа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Полилиния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9" name="Полилиния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0" name="Полилиния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1" name="Полилиния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2" name="Полилиния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3" name="Полилиния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94" name="Группа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Полилиния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6" name="Полилиния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7" name="Полилиния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8" name="Полилиния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99" name="Группа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Полилиния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1" name="Полилиния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2" name="Полилиния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3" name="Полилиния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4" name="Полилиния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5" name="Полилиния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106" name="Группа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Полилиния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8" name="Полилиния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9" name="Полилиния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0" name="Полилиния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1" name="Полилиния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2" name="Полилиния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3" name="Полилиния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4" name="Полилиния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115" name="Полилиния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16" name="Полилиния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117" name="Группа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Полилиния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" name="Полилиния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" name="Полилиния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" name="Полилиния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" name="Полилиния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" name="Полилиния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" name="Полилиния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" name="Полилиния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" name="Полилиния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" name="Полилиния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" name="Полилиния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" name="Полилиния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" name="Полилиния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" name="Полилиния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" name="Полилиния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" name="Полилиния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" name="Полилиния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5" name="Полилиния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6" name="Полилиния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7" name="Полилиния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8" name="Полилиния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9" name="Полилиния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0" name="Полилиния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1" name="Полилиния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2" name="Полилиния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3" name="Полилиния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4" name="Полилиния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5" name="Полилиния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146" name="Группа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Полилиния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8" name="Полилиния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9" name="Полилиния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0" name="Полилиния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1" name="Полилиния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2" name="Полилиния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3" name="Полилиния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4" name="Полилиния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5" name="Полилиния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6" name="Полилиния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7" name="Полилиния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8" name="Полилиния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9" name="Полилиния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0" name="Полилиния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1" name="Полилиния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2" name="Полилиния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3" name="Полилиния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4" name="Полилиния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5" name="Полилиния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6" name="Полилиния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7" name="Полилиния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8" name="Полилиния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9" name="Полилиния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0" name="Полилиния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171" name="Группа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Полилиния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3" name="Полилиния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4" name="Полилиния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5" name="Полилиния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6" name="Полилиния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7" name="Полилиния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8" name="Полилиния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9" name="Полилиния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t>23.11.2015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t>23.11.2015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t>23.11.2015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t>23.11.2015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ru-RU" smtClean="0"/>
              <a:t>23.11.2015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ru-RU" smtClean="0"/>
              <a:t>23.11.2015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" name="Полилиния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8" name="Полилиния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9" name="Группа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Полилиния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" name="Полилиния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" name="Полилиния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" name="Полилиния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" name="Полилиния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" name="Полилиния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" name="Полилиния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" name="Полилиния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" name="Полилиния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" name="Полилиния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" name="Полилиния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" name="Полилиния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" name="Полилиния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" name="Полилиния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" name="Полилиния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" name="Полилиния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" name="Полилиния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" name="Полилиния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" name="Полилиния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" name="Полилиния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" name="Полилиния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" name="Полилиния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" name="Полилиния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" name="Полилиния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" name="Полилиния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5" name="Полилиния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6" name="Полилиния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7" name="Полилиния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8" name="Полилиния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9" name="Полилиния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0" name="Полилиния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1" name="Полилиния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" name="Полилиния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" name="Полилиния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" name="Полилиния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5" name="Полилиния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6" name="Полилиния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7" name="Полилиния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8" name="Полилиния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9" name="Полилиния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0" name="Полилиния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1" name="Полилиния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2" name="Полилиния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3" name="Полилиния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4" name="Полилиния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5" name="Полилиния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6" name="Полилиния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7" name="Полилиния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8" name="Полилиния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9" name="Полилиния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0" name="Полилиния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1" name="Полилиния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2" name="Полилиния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3" name="Полилиния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4" name="Полилиния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5" name="Полилиния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6" name="Полилиния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7" name="Полилиния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8" name="Полилиния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9" name="Полилиния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0" name="Полилиния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1" name="Полилиния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2" name="Полилиния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3" name="Полилиния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4" name="Полилиния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5" name="Полилиния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6" name="Полилиния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7" name="Полилиния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8" name="Полилиния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9" name="Полилиния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0" name="Полилиния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1" name="Полилиния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2" name="Полилиния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3" name="Полилиния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4" name="Полилиния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5" name="Полилиния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6" name="Полилиния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7" name="Полилиния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8" name="Полилиния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9" name="Полилиния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0" name="Полилиния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1" name="Полилиния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2" name="Полилиния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93" name="Группа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Полилиния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5" name="Полилиния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6" name="Полилиния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7" name="Полилиния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8" name="Полилиния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9" name="Полилиния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0" name="Полилиния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1" name="Полилиния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2" name="Полилиния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3" name="Полилиния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4" name="Полилиния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5" name="Полилиния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6" name="Полилиния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7" name="Полилиния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8" name="Полилиния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9" name="Полилиния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0" name="Полилиния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1" name="Полилиния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2" name="Полилиния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3" name="Полилиния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4" name="Полилиния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5" name="Полилиния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6" name="Полилиния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7" name="Полилиния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8" name="Полилиния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" name="Полилиния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" name="Полилиния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" name="Полилиния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" name="Полилиния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" name="Полилиния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" name="Полилиния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" name="Полилиния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" name="Полилиния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" name="Полилиния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" name="Полилиния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" name="Полилиния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" name="Полилиния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" name="Полилиния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" name="Полилиния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" name="Полилиния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" name="Полилиния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5" name="Полилиния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6" name="Полилиния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7" name="Полилиния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8" name="Полилиния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9" name="Полилиния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0" name="Полилиния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1" name="Полилиния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2" name="Полилиния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3" name="Полилиния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4" name="Полилиния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5" name="Полилиния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6" name="Полилиния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7" name="Полилиния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8" name="Полилиния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9" name="Полилиния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0" name="Полилиния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1" name="Полилиния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2" name="Полилиния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3" name="Полилиния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4" name="Полилиния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5" name="Полилиния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6" name="Полилиния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7" name="Полилиния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8" name="Полилиния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9" name="Полилиния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0" name="Полилиния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1" name="Полилиния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2" name="Полилиния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3" name="Полилиния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4" name="Полилиния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5" name="Полилиния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6" name="Полилиния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7" name="Полилиния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8" name="Полилиния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9" name="Полилиния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0" name="Полилиния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1" name="Полилиния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2" name="Полилиния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3" name="Полилиния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4" name="Полилиния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5" name="Полилиния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6" name="Полилиния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177" name="Группа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Полилиния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9" name="Полилиния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0" name="Полилиния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1" name="Полилиния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2" name="Полилиния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3" name="Полилиния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4" name="Полилиния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5" name="Полилиния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6" name="Полилиния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7" name="Полилиния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8" name="Полилиния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9" name="Полилиния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0" name="Полилиния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1" name="Полилиния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2" name="Полилиния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3" name="Полилиния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4" name="Полилиния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5" name="Полилиния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6" name="Полилиния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7" name="Полилиния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8" name="Полилиния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9" name="Полилиния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0" name="Полилиния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1" name="Полилиния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2" name="Полилиния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3" name="Полилиния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4" name="Полилиния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5" name="Полилиния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6" name="Полилиния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7" name="Полилиния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8" name="Полилиния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9" name="Полилиния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0" name="Полилиния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1" name="Полилиния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2" name="Полилиния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3" name="Полилиния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4" name="Полилиния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5" name="Полилиния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6" name="Полилиния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7" name="Полилиния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8" name="Полилиния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9" name="Полилиния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0" name="Полилиния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1" name="Полилиния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2" name="Полилиния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3" name="Полилиния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4" name="Полилиния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5" name="Полилиния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6" name="Полилиния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7" name="Полилиния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8" name="Полилиния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9" name="Полилиния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0" name="Полилиния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1" name="Полилиния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2" name="Полилиния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3" name="Полилиния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4" name="Полилиния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5" name="Полилиния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6" name="Полилиния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7" name="Полилиния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8" name="Полилиния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9" name="Полилиния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0" name="Полилиния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1" name="Полилиния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2" name="Полилиния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3" name="Полилиния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4" name="Полилиния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5" name="Полилиния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6" name="Полилиния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7" name="Полилиния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8" name="Полилиния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9" name="Полилиния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0" name="Полилиния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1" name="Полилиния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2" name="Полилиния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3" name="Полилиния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4" name="Полилиния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5" name="Полилиния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6" name="Полилиния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7" name="Полилиния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8" name="Полилиния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9" name="Полилиния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260" name="Группа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Полилиния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2" name="Полилиния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3" name="Полилиния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4" name="Полилиния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5" name="Полилиния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" name="Полилиния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7" name="Полилиния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8" name="Полилиния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9" name="Полилиния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0" name="Полилиния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1" name="Полилиния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2" name="Полилиния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3" name="Полилиния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chemeClr val="accent6"/>
                </a:solidFill>
              </a:endParaRPr>
            </a:p>
          </p:txBody>
        </p:sp>
        <p:sp>
          <p:nvSpPr>
            <p:cNvPr id="274" name="Полилиния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5" name="Полилиния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6" name="Полилиния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7" name="Полилиния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chemeClr val="accent6"/>
                </a:solidFill>
              </a:endParaRPr>
            </a:p>
          </p:txBody>
        </p:sp>
        <p:sp>
          <p:nvSpPr>
            <p:cNvPr id="278" name="Полилиния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9" name="Полилиния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0" name="Полилиния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1" name="Полилиния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2" name="Полилиния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3" name="Полилиния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4" name="Полилиния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Полилиния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Полилиния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7" name="Полилиния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8" name="Полилиния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289" name="Группа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Полилиния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1" name="Овал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2" name="Полилиния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3" name="Полилиния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4" name="Полилиния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5" name="Полилиния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6" name="Полилиния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7" name="Полилиния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8" name="Полилиния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9" name="Полилиния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0" name="Полилиния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1" name="Полилиния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2" name="Полилиния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3" name="Полилиния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4" name="Полилиния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5" name="Полилиния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6" name="Полилиния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7" name="Полилиния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8" name="Полилиния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9" name="Полилиния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310" name="Полилиния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311" name="Группа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Полилиния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3" name="Полилиния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4" name="Полилиния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5" name="Полилиния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6" name="Полилиния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7" name="Полилиния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8" name="Полилиния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9" name="Полилиния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0" name="Полилиния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1" name="Полилиния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2" name="Полилиния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3" name="Полилиния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4" name="Полилиния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5" name="Полилиния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6" name="Полилиния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7" name="Полилиния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8" name="Полилиния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9" name="Полилиния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0" name="Полилиния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1" name="Полилиния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2" name="Полилиния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3" name="Полилиния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4" name="Полилиния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5" name="Полилиния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6" name="Полилиния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7" name="Полилиния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8" name="Полилиния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9" name="Полилиния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0" name="Полилиния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1" name="Полилиния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2" name="Полилиния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3" name="Полилиния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4" name="Полилиния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5" name="Полилиния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6" name="Полилиния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7" name="Полилиния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348" name="Группа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Группа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Полилиния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6" name="Полилиния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7" name="Полилиния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8" name="Полилиния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9" name="Полилиния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0" name="Полилиния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1" name="Полилиния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2" name="Полилиния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3" name="Полилиния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4" name="Полилиния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5" name="Полилиния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6" name="Полилиния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7" name="Полилиния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8" name="Полилиния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9" name="Полилиния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0" name="Полилиния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1" name="Полилиния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2" name="Полилиния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3" name="Полилиния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4" name="Полилиния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5" name="Полилиния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6" name="Полилиния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7" name="Полилиния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8" name="Полилиния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9" name="Полилиния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0" name="Полилиния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1" name="Полилиния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2" name="Полилиния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3" name="Полилиния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4" name="Полилиния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5" name="Полилиния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6" name="Полилиния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7" name="Полилиния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8" name="Полилиния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9" name="Полилиния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0" name="Полилиния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1" name="Полилиния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2" name="Полилиния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3" name="Полилиния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4" name="Полилиния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5" name="Полилиния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6" name="Полилиния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7" name="Полилиния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8" name="Полилиния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9" name="Полилиния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20" name="Полилиния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21" name="Полилиния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grpSp>
          <p:nvGrpSpPr>
            <p:cNvPr id="350" name="Группа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Полилиния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7" name="Полилиния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8" name="Полилиния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9" name="Полилиния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0" name="Полилиния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1" name="Полилиния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2" name="Полилиния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3" name="Полилиния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4" name="Полилиния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grpSp>
          <p:nvGrpSpPr>
            <p:cNvPr id="351" name="Группа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Полилиния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0" name="Полилиния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1" name="Полилиния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2" name="Полилиния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3" name="Полилиния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4" name="Полилиния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5" name="Полилиния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grpSp>
          <p:nvGrpSpPr>
            <p:cNvPr id="352" name="Группа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Полилиния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4" name="Полилиния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5" name="Полилиния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6" name="Полилиния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7" name="Полилиния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8" name="Полилиния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</p:grpSp>
      <p:grpSp>
        <p:nvGrpSpPr>
          <p:cNvPr id="422" name="Группа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Полилиния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4" name="Полилиния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5" name="Полилиния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6" name="Полилиния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7" name="Полилиния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8" name="Полилиния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9" name="Полилиния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0" name="Полилиния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431" name="Группа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Полилиния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3" name="Полилиния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4" name="Полилиния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5" name="Полилиния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6" name="Полилиния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7" name="Полилиния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8" name="Полилиния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9" name="Полилиния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440" name="Группа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Полилиния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2" name="Полилиния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3" name="Полилиния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4" name="Полилиния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5" name="Полилиния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6" name="Полилиния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7" name="Полилиния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8" name="Полилиния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t>23.11.2015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t>23.11.2015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t>23.11.2015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t>23.11.2015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8" name="Полилиния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9" name="Полилиния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10" name="Группа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Полилиния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" name="Полилиния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" name="Полилиния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" name="Полилиния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" name="Полилиния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" name="Полилиния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" name="Полилиния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" name="Полилиния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Полилиния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" name="Полилиния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" name="Полилиния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" name="Полилиния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" name="Полилиния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" name="Полилиния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26" name="Группа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Полилиния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" name="Полилиния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" name="Полилиния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" name="Полилиния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" name="Полилиния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" name="Полилиния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" name="Полилиния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34" name="Группа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Полилиния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6" name="Полилиния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7" name="Полилиния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8" name="Полилиния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9" name="Полилиния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0" name="Полилиния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1" name="Полилиния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" name="Полилиния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43" name="Группа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Полилиния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5" name="Полилиния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6" name="Полилиния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7" name="Полилиния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8" name="Полилиния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9" name="Полилиния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0" name="Полилиния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1" name="Полилиния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52" name="Группа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Полилиния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4" name="Полилиния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5" name="Полилиния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6" name="Полилиния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7" name="Полилиния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8" name="Полилиния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9" name="Полилиния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0" name="Полилиния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61" name="Группа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Полилиния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3" name="Полилиния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4" name="Полилиния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5" name="Полилиния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6" name="Полилиния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7" name="Полилиния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8" name="Полилиния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9" name="Полилиния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ru-RU" smtClean="0"/>
              <a:pPr/>
              <a:t>23.11.2015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6">
          <p15:clr>
            <a:srgbClr val="F26B43"/>
          </p15:clr>
        </p15:guide>
        <p15:guide id="3" pos="3840">
          <p15:clr>
            <a:srgbClr val="F26B43"/>
          </p15:clr>
        </p15:guide>
        <p15:guide id="4" orient="horz" pos="3552">
          <p15:clr>
            <a:srgbClr val="F26B43"/>
          </p15:clr>
        </p15:guide>
        <p15:guide id="5" pos="6720">
          <p15:clr>
            <a:srgbClr val="F26B43"/>
          </p15:clr>
        </p15:guide>
        <p15:guide id="6" pos="9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44524" y="824593"/>
            <a:ext cx="9360418" cy="1583872"/>
          </a:xfrm>
        </p:spPr>
        <p:txBody>
          <a:bodyPr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7200" b="1" i="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+mj-ea"/>
                <a:cs typeface="+mj-cs"/>
              </a:rPr>
              <a:t>Добро пожаловать!</a:t>
            </a:r>
            <a:endParaRPr lang="ru-RU" sz="7200" b="1" i="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737519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ru-RU" b="1" dirty="0">
                <a:solidFill>
                  <a:srgbClr val="C00000"/>
                </a:solidFill>
              </a:rPr>
              <a:t>Уровень развития речи детей в 6 лет</a:t>
            </a:r>
            <a:endParaRPr lang="ru-RU" sz="3400" b="1" i="0" dirty="0">
              <a:solidFill>
                <a:srgbClr val="C00000"/>
              </a:solidFill>
              <a:latin typeface="Cambria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1126671" y="873580"/>
            <a:ext cx="9541330" cy="472871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502920" indent="-457200">
              <a:buClr>
                <a:srgbClr val="C00000"/>
              </a:buClr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Шестилетние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дети не только умеют вычленять существенные признаки предметов и явлений, но и начинают устанавливать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причинно-следственные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связи между ними, временные и другие отношения.</a:t>
            </a:r>
          </a:p>
          <a:p>
            <a:pPr marL="502920" indent="-457200">
              <a:buClr>
                <a:srgbClr val="C00000"/>
              </a:buClr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За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период от 5 до 6 лет словарный запас увеличивается на 1000-1200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слов.</a:t>
            </a:r>
          </a:p>
          <a:p>
            <a:pPr marL="502920" indent="-457200">
              <a:buClr>
                <a:srgbClr val="C00000"/>
              </a:buClr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концу шестого года жизни ребенок уже достаточно точно различает обобщающие слова. Например, он не только говорит «цветы», но и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может отметить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, что ромашка, колокольчик – это полевые цветы и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т.д.</a:t>
            </a:r>
          </a:p>
          <a:p>
            <a:pPr marL="502920" indent="-457200">
              <a:buClr>
                <a:srgbClr val="C00000"/>
              </a:buClr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У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ребенка на седьмом году жизни развивается связная монологическая речь. Он может без помощи взрослых передавать содержание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небольшой сказки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, короткого рассказа, мультфильма, описать те или иные события, участником которых он был.</a:t>
            </a:r>
          </a:p>
          <a:p>
            <a:pPr marL="45720" indent="0" algn="l" defTabSz="914400">
              <a:lnSpc>
                <a:spcPct val="100000"/>
              </a:lnSpc>
              <a:spcBef>
                <a:spcPts val="1800"/>
              </a:spcBef>
              <a:buNone/>
            </a:pPr>
            <a:endParaRPr lang="ru-RU" sz="2000" b="0" i="0" dirty="0">
              <a:solidFill>
                <a:schemeClr val="tx1"/>
              </a:solidFill>
              <a:latin typeface="Cambria"/>
              <a:ea typeface="+mn-ea"/>
              <a:cs typeface="+mn-cs"/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1053193" y="742950"/>
            <a:ext cx="9614808" cy="4859339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502920" indent="-457200">
              <a:buClr>
                <a:srgbClr val="C00000"/>
              </a:buClr>
              <a:buFont typeface="+mj-lt"/>
              <a:buAutoNum type="arabicPeriod" startAt="5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шести годам мышцы губ и языка становятся достаточно крепкими и ребенок начинает правильно произносить все звуки родного языка.</a:t>
            </a:r>
          </a:p>
          <a:p>
            <a:pPr marL="502920" indent="-457200">
              <a:buClr>
                <a:srgbClr val="C00000"/>
              </a:buClr>
              <a:buFont typeface="+mj-lt"/>
              <a:buAutoNum type="arabicPeriod" startAt="5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Однако у некоторых детей в этом возрасте еще только заканчивается правильное усвоение шипящих звуков л, р. После усвоения этих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звуков дети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сразу начинают четко и внятно произносить слова различной сложности.</a:t>
            </a:r>
          </a:p>
          <a:p>
            <a:pPr marL="502920" indent="-457200">
              <a:buClr>
                <a:srgbClr val="C00000"/>
              </a:buClr>
              <a:buFont typeface="+mj-lt"/>
              <a:buAutoNum type="arabicPeriod" startAt="5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Шестилетний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ребенок в большинстве случаев правильно пользуется вопросительной и повествовательной интонациями. Он может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передавать свои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чувства по отношению к различным предметам и явлениям: радость, печаль, горечь, негодование и др.</a:t>
            </a:r>
          </a:p>
          <a:p>
            <a:pPr marL="502920" indent="-457200">
              <a:buClr>
                <a:srgbClr val="C00000"/>
              </a:buClr>
              <a:buFont typeface="+mj-lt"/>
              <a:buAutoNum type="arabicPeriod" startAt="5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Шестилетний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ребенок имеет достаточно развитый фонематический слух. Он не только хорошо слышит звуки, но и способен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выполнять различные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задания, связанные с выделением слогов и слов с заданным звуком из группы других слов или слогов, может подобрать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слова, содержащие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определенные звуки.</a:t>
            </a:r>
          </a:p>
          <a:p>
            <a:pPr marL="502920" indent="-4572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+mj-lt"/>
              <a:buAutoNum type="arabicPeriod" startAt="5"/>
            </a:pPr>
            <a:endParaRPr lang="ru-RU" sz="2000" b="0" i="0" dirty="0">
              <a:solidFill>
                <a:schemeClr val="tx1"/>
              </a:solidFill>
              <a:latin typeface="Cambria"/>
              <a:ea typeface="+mn-ea"/>
              <a:cs typeface="+mn-cs"/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1711780" y="798740"/>
            <a:ext cx="9144000" cy="40687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algn="ctr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None/>
            </a:pPr>
            <a:r>
              <a:rPr lang="ru-RU" sz="5400" b="1" i="0" dirty="0" smtClean="0">
                <a:solidFill>
                  <a:srgbClr val="C00000"/>
                </a:solidFill>
                <a:latin typeface="Cambria"/>
                <a:ea typeface="+mn-ea"/>
                <a:cs typeface="+mn-cs"/>
              </a:rPr>
              <a:t>Спасибо за внимание!</a:t>
            </a:r>
          </a:p>
          <a:p>
            <a:pPr marL="45720" indent="0" algn="ctr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None/>
            </a:pPr>
            <a:endParaRPr lang="ru-RU" sz="5400" b="1" i="0" dirty="0">
              <a:solidFill>
                <a:srgbClr val="C00000"/>
              </a:solidFill>
              <a:latin typeface="Cambria"/>
              <a:ea typeface="+mn-ea"/>
              <a:cs typeface="+mn-cs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257" y="2075496"/>
            <a:ext cx="4727632" cy="3786462"/>
          </a:xfrm>
          <a:prstGeom prst="rect">
            <a:avLst/>
          </a:prstGeom>
        </p:spPr>
      </p:pic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8572" y="653144"/>
            <a:ext cx="9134856" cy="4985658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Консультация для родителей</a:t>
            </a:r>
          </a:p>
          <a:p>
            <a:pPr marL="45720" indent="0" algn="ctr">
              <a:buNone/>
            </a:pP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Тема: Развитие речи детей </a:t>
            </a:r>
          </a:p>
          <a:p>
            <a:pPr marL="0" indent="0" algn="r">
              <a:spcBef>
                <a:spcPts val="0"/>
              </a:spcBef>
              <a:buNone/>
            </a:pPr>
            <a:endParaRPr lang="en-US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r">
              <a:spcBef>
                <a:spcPts val="0"/>
              </a:spcBef>
              <a:buNone/>
            </a:pPr>
            <a:endParaRPr lang="en-US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spcBef>
                <a:spcPts val="0"/>
              </a:spcBef>
              <a:buNone/>
            </a:pPr>
            <a:endParaRPr lang="en-US" sz="28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spcBef>
                <a:spcPts val="0"/>
              </a:spcBef>
              <a:buNone/>
            </a:pPr>
            <a:endParaRPr lang="en-US" sz="28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Учитель-логопед</a:t>
            </a:r>
            <a:endParaRPr lang="ru-RU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Малюгина Ирина Александровна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МБДОУ «Детский сад № 241»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4738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306286" y="391886"/>
            <a:ext cx="9849394" cy="6008914"/>
          </a:xfrm>
        </p:spPr>
        <p:txBody>
          <a:bodyPr>
            <a:normAutofit fontScale="85000" lnSpcReduction="10000"/>
          </a:bodyPr>
          <a:lstStyle/>
          <a:p>
            <a:pPr marL="45720" indent="0" algn="ctr">
              <a:buNone/>
            </a:pPr>
            <a:r>
              <a:rPr lang="ru-RU" b="1" dirty="0">
                <a:solidFill>
                  <a:srgbClr val="C00000"/>
                </a:solidFill>
              </a:rPr>
              <a:t>Нарушения звукопроизношения требуют оказания ребенку специальной помощи, и от ее своевременности и совместной деятельности логопеда, воспитателей и родителей будет зависеть успешная подготовка ребенка к обучению в школу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</a:p>
          <a:p>
            <a:pPr marL="45720" indent="0">
              <a:lnSpc>
                <a:spcPct val="120000"/>
              </a:lnSpc>
              <a:buNone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Каждый родитель мечтает и стремится к тому, чтобы его ребенок вырос гармонично развитым — был крепким и здоровым, умным, хорошо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говорил, чтобы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был успешным, чтобы у него все получалось.</a:t>
            </a:r>
          </a:p>
          <a:p>
            <a:pPr marL="45720" indent="0" algn="ctr">
              <a:lnSpc>
                <a:spcPct val="120000"/>
              </a:lnSpc>
              <a:buNone/>
            </a:pPr>
            <a:r>
              <a:rPr lang="ru-RU" b="1" dirty="0">
                <a:solidFill>
                  <a:srgbClr val="C00000"/>
                </a:solidFill>
              </a:rPr>
              <a:t>Уважаемые родители! </a:t>
            </a:r>
            <a:endParaRPr lang="ru-RU" b="1" dirty="0" smtClean="0">
              <a:solidFill>
                <a:srgbClr val="C00000"/>
              </a:solidFill>
            </a:endParaRPr>
          </a:p>
          <a:p>
            <a:pPr marL="45720" indent="0">
              <a:lnSpc>
                <a:spcPct val="120000"/>
              </a:lnSpc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Вы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несете ответственность за судьбу своего ребенка. Н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апоминаем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: не бойтесь лишний раз обратиться к специалисту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— помощь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, оказанная своевременно, сэкономит ваши нервы и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сделает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вашего ребенка более успешным и счастливым. Даже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самые маленькие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и незначительные недостатки в развитии речи малыша могут оказать свое «роковое» влияние на дальнейшую жизнь ребенка. Поэтому к логопедической проблеме ребенка, какова бы она ни была — неправильное произношение звуков, бедный словарный запас, отсутствие связной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речи, заикание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— стоит отнестись со всей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серьезностью. Чтобы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эффективно решать проблему развития и воспитания ребенка, взрослому необходимо четко представлять, что малыш должен знать и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уметь в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данный конкретный период своего развития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07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819161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ru-RU" b="1" dirty="0" smtClean="0">
                <a:solidFill>
                  <a:srgbClr val="C00000"/>
                </a:solidFill>
              </a:rPr>
              <a:t>Уровень </a:t>
            </a:r>
            <a:r>
              <a:rPr lang="ru-RU" b="1" dirty="0">
                <a:solidFill>
                  <a:srgbClr val="C00000"/>
                </a:solidFill>
              </a:rPr>
              <a:t>развития речи детей в 2 года </a:t>
            </a:r>
            <a:endParaRPr lang="ru-RU" sz="3400" b="1" i="0" dirty="0">
              <a:solidFill>
                <a:srgbClr val="C00000"/>
              </a:solidFill>
              <a:latin typeface="Cambria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8572" y="1224643"/>
            <a:ext cx="9615678" cy="5396593"/>
          </a:xfrm>
        </p:spPr>
        <p:txBody>
          <a:bodyPr>
            <a:normAutofit lnSpcReduction="10000"/>
          </a:bodyPr>
          <a:lstStyle/>
          <a:p>
            <a:pPr marL="502920" indent="-457200">
              <a:buClr>
                <a:srgbClr val="C00000"/>
              </a:buClr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Дети понимают обозначаемые на простых сюжетных картинках действия и предметы.</a:t>
            </a:r>
          </a:p>
          <a:p>
            <a:pPr marL="502920" indent="-457200">
              <a:buClr>
                <a:srgbClr val="C00000"/>
              </a:buClr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Малыши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понимают значение пространственных предлогов (положи на стол, сядь на диван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).</a:t>
            </a:r>
          </a:p>
          <a:p>
            <a:pPr marL="502920" indent="-457200">
              <a:buClr>
                <a:srgbClr val="C00000"/>
              </a:buClr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Они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могут выполнять просьбы взрослых, состоящие из двух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частей.</a:t>
            </a:r>
          </a:p>
          <a:p>
            <a:pPr marL="502920" indent="-457200">
              <a:buClr>
                <a:srgbClr val="C00000"/>
              </a:buClr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Уже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понимают обобщающее значение наименований однородных предметов (любой стул — это стул).</a:t>
            </a:r>
          </a:p>
          <a:p>
            <a:pPr marL="502920" indent="-457200">
              <a:buClr>
                <a:srgbClr val="C00000"/>
              </a:buClr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 1,5 годам в активном словаре ребенка насчитывается около 50 слов, а к 2 годам — 200-400 слов.</a:t>
            </a:r>
          </a:p>
          <a:p>
            <a:pPr marL="502920" indent="-457200">
              <a:buClr>
                <a:srgbClr val="C00000"/>
              </a:buClr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Это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преимущественно существительные, обозначающие предметы игровой и бытовой тематики, а также глаголы, обозначающие простые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действия.</a:t>
            </a:r>
          </a:p>
          <a:p>
            <a:pPr marL="502920" indent="-457200">
              <a:buClr>
                <a:srgbClr val="C00000"/>
              </a:buClr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После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1,5 лет малыши способны задавать вопросы: «Как это называется?», «Что это?».</a:t>
            </a:r>
          </a:p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endParaRPr lang="ru-RU" sz="2000" b="0" i="0" dirty="0">
              <a:solidFill>
                <a:schemeClr val="tx1"/>
              </a:solidFill>
              <a:latin typeface="Cambr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009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02229" y="391886"/>
            <a:ext cx="9674678" cy="5246914"/>
          </a:xfrm>
        </p:spPr>
        <p:txBody>
          <a:bodyPr>
            <a:normAutofit/>
          </a:bodyPr>
          <a:lstStyle/>
          <a:p>
            <a:pPr marL="502920" indent="-457200">
              <a:buClr>
                <a:srgbClr val="C00000"/>
              </a:buClr>
              <a:buFont typeface="+mj-lt"/>
              <a:buAutoNum type="arabicPeriod" startAt="8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Речь еще аграмматична.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Дети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пока пользуются фразами из 2-4 слов, согласуют глаголы 3-го лица единственного числа настоящего времени с существительными, используют формы некоторых падежей; появляется первое лицо глаголов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и местоимение «я».</a:t>
            </a:r>
          </a:p>
          <a:p>
            <a:pPr marL="502920" indent="-457200">
              <a:buClr>
                <a:srgbClr val="C00000"/>
              </a:buClr>
              <a:buFont typeface="+mj-lt"/>
              <a:buAutoNum type="arabicPeriod" startAt="8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Для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речи ребенка характерно неправильное звукопроизношение большинства звуков родного языка (этап физиологического косноязычия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).</a:t>
            </a:r>
          </a:p>
          <a:p>
            <a:pPr marL="502920" indent="-457200">
              <a:buClr>
                <a:srgbClr val="C00000"/>
              </a:buClr>
              <a:buFont typeface="+mj-lt"/>
              <a:buAutoNum type="arabicPeriod" startAt="8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Наблюдается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неустойчивое произношение многих слов: звук то выпадает, то заменяется или же произносится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верно.</a:t>
            </a:r>
          </a:p>
          <a:p>
            <a:pPr marL="502920" indent="-457200">
              <a:buClr>
                <a:srgbClr val="C00000"/>
              </a:buClr>
              <a:buFont typeface="+mj-lt"/>
              <a:buAutoNum type="arabicPeriod" startAt="8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Дети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используют в речи глаголы в повелительном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наклонении.</a:t>
            </a:r>
          </a:p>
          <a:p>
            <a:pPr marL="502920" indent="-457200">
              <a:buClr>
                <a:srgbClr val="C00000"/>
              </a:buClr>
              <a:buFont typeface="+mj-lt"/>
              <a:buAutoNum type="arabicPeriod" startAt="8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Слоговая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структура многосложных слов нарушена (упрощение структуры путем опускания слогов из середины слова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).</a:t>
            </a:r>
          </a:p>
          <a:p>
            <a:pPr marL="502920" indent="-457200">
              <a:buClr>
                <a:srgbClr val="C00000"/>
              </a:buClr>
              <a:buFont typeface="+mj-lt"/>
              <a:buAutoNum type="arabicPeriod" startAt="8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Некоторые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дети говорят слабым, тихим голосом.</a:t>
            </a:r>
          </a:p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endParaRPr lang="ru-RU" sz="2000" b="0" i="0" dirty="0">
              <a:solidFill>
                <a:schemeClr val="tx1"/>
              </a:solidFill>
              <a:latin typeface="Cambr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819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802833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ru-RU" b="1" dirty="0" smtClean="0">
                <a:solidFill>
                  <a:srgbClr val="C00000"/>
                </a:solidFill>
              </a:rPr>
              <a:t>Уровень </a:t>
            </a:r>
            <a:r>
              <a:rPr lang="ru-RU" b="1" dirty="0">
                <a:solidFill>
                  <a:srgbClr val="C00000"/>
                </a:solidFill>
              </a:rPr>
              <a:t>развития речи детей в 3 года</a:t>
            </a:r>
            <a:endParaRPr lang="ru-RU" sz="3400" b="1" i="0" dirty="0">
              <a:solidFill>
                <a:srgbClr val="C00000"/>
              </a:solidFill>
              <a:latin typeface="Cambria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4593" y="971550"/>
            <a:ext cx="10425793" cy="5519057"/>
          </a:xfrm>
        </p:spPr>
        <p:txBody>
          <a:bodyPr>
            <a:normAutofit fontScale="85000" lnSpcReduction="20000"/>
          </a:bodyPr>
          <a:lstStyle/>
          <a:p>
            <a:pPr marL="502920" indent="-457200">
              <a:buClr>
                <a:srgbClr val="C00000"/>
              </a:buClr>
              <a:buFont typeface="+mj-lt"/>
              <a:buAutoNum type="arabicPeriod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Самым значимым отличием речи трехлетнего ребенка от двухлетнего является почти полное отсутствие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аграмматизмов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в его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речи.</a:t>
            </a:r>
          </a:p>
          <a:p>
            <a:pPr marL="502920" indent="-457200">
              <a:buClr>
                <a:srgbClr val="C00000"/>
              </a:buClr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Связь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слов в предложении выражена с помощью окончаний и предлогов. Ребенок начинает употреблять союзы и использует почти все основные части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речи.</a:t>
            </a:r>
          </a:p>
          <a:p>
            <a:pPr marL="502920" indent="-457200">
              <a:buClr>
                <a:srgbClr val="C00000"/>
              </a:buClr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Звукопроизношение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еще не полностью соответствует норме.</a:t>
            </a:r>
          </a:p>
          <a:p>
            <a:pPr marL="502920" indent="-457200">
              <a:buClr>
                <a:srgbClr val="C00000"/>
              </a:buClr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речи ребенка практически отсутствуют шипящие и сонорные, но твердые и мягкие звуки дифференцируются большинством детей.</a:t>
            </a:r>
          </a:p>
          <a:p>
            <a:pPr marL="502920" indent="-457200">
              <a:buClr>
                <a:srgbClr val="C00000"/>
              </a:buClr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Слова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со сложной слоговой структурой и со стечениями согласных детьми могут произноситься искаженно.</a:t>
            </a:r>
          </a:p>
          <a:p>
            <a:pPr marL="502920" indent="-457200">
              <a:buClr>
                <a:srgbClr val="C00000"/>
              </a:buClr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словарном запасе появляются не только слова чисто бытовой тематики, а уже встречаются слова оценочного значения, слова-обобщения. Ребенок уже оперирует некоторыми родовыми понятиями.</a:t>
            </a:r>
          </a:p>
          <a:p>
            <a:pPr marL="502920" indent="-457200">
              <a:buClr>
                <a:srgbClr val="C00000"/>
              </a:buClr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Если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родители ребенка сформировали у него положительное отношение к книгам, то он любит слушать знакомые сказки и стихи. Малыш хорошо запоминает текст и практически дословно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воспроизводит его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, хотя свободно пересказать своими словами сказку он еще не может.</a:t>
            </a:r>
          </a:p>
          <a:p>
            <a:pPr marL="502920" indent="-457200">
              <a:buClr>
                <a:srgbClr val="C00000"/>
              </a:buClr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Ребенок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хорошо понимает содержание несложных сюжетных картинок.</a:t>
            </a:r>
          </a:p>
          <a:p>
            <a:pPr marL="502920" indent="-4572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+mj-lt"/>
              <a:buAutoNum type="arabicPeriod"/>
            </a:pPr>
            <a:endParaRPr lang="ru-RU" sz="2000" b="1" i="0" dirty="0">
              <a:solidFill>
                <a:srgbClr val="C00000"/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895176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770176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ru-RU" b="1" dirty="0">
                <a:solidFill>
                  <a:srgbClr val="C00000"/>
                </a:solidFill>
              </a:rPr>
              <a:t>Уровень развития речи детей в 4 года</a:t>
            </a:r>
            <a:endParaRPr lang="ru-RU" sz="3400" b="1" i="0" dirty="0">
              <a:solidFill>
                <a:srgbClr val="C00000"/>
              </a:solidFill>
              <a:latin typeface="Cambria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563336" y="889907"/>
            <a:ext cx="10646228" cy="572316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502920" indent="-457200">
              <a:buClr>
                <a:srgbClr val="C00000"/>
              </a:buClr>
              <a:buFont typeface="+mj-lt"/>
              <a:buAutoNum type="arabicPeriod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К четырем годам словарный запас ребенка достигает 2000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слов. Словарный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запас уже обогащен за счет наречий, обозначающих пространственные и временные признаки</a:t>
            </a:r>
          </a:p>
          <a:p>
            <a:pPr marL="502920" indent="-457200">
              <a:buClr>
                <a:srgbClr val="C00000"/>
              </a:buClr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У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многих детей звукопроизношение приходит в норму. Но у части детей могут наблюдаться смешения свистящих и шипящих, а также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отсутствие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вибрантов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Р, Р'.</a:t>
            </a:r>
          </a:p>
          <a:p>
            <a:pPr marL="502920" indent="-457200">
              <a:buClr>
                <a:srgbClr val="C00000"/>
              </a:buClr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Дети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начинают заниматься «словотворчеством», свидетельствует о начале усвоения словообразовательных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моделей.</a:t>
            </a:r>
          </a:p>
          <a:p>
            <a:pPr marL="502920" indent="-457200">
              <a:buClr>
                <a:srgbClr val="C00000"/>
              </a:buClr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речи все меньше ошибок на словоизменение основных частей речи.</a:t>
            </a:r>
          </a:p>
          <a:p>
            <a:pPr marL="502920" indent="-457200">
              <a:buClr>
                <a:srgbClr val="C00000"/>
              </a:buClr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активной речи появляются слова второй степени обобщения (кукла относится к любой кукле, независимо от ее размера, материала, из которого она сделана, и т.д.)..</a:t>
            </a:r>
          </a:p>
          <a:p>
            <a:pPr marL="502920" indent="-457200">
              <a:buClr>
                <a:srgbClr val="C00000"/>
              </a:buClr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данном возрасте хорошо развитая непроизвольная память позволяет запомнить большое количество стихотворных произведений наизусть.</a:t>
            </a:r>
          </a:p>
          <a:p>
            <a:pPr marL="502920" indent="-457200">
              <a:buClr>
                <a:srgbClr val="C00000"/>
              </a:buClr>
              <a:buFont typeface="+mj-lt"/>
              <a:buAutoNum type="arabicPeriod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В этот период связная речь еще не сложилась, в рассказах о событиях из собственной жизни допускается непоследовательность. Но дети уже начинают пересказывать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известные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им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сказки.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  <a:p>
            <a:pPr marL="502920" indent="-457200" algn="l" defTabSz="914400">
              <a:lnSpc>
                <a:spcPct val="100000"/>
              </a:lnSpc>
              <a:spcBef>
                <a:spcPts val="1800"/>
              </a:spcBef>
              <a:buClr>
                <a:srgbClr val="C00000"/>
              </a:buClr>
              <a:buSzPct val="100000"/>
              <a:buFont typeface="+mj-lt"/>
              <a:buAutoNum type="arabicPeriod"/>
            </a:pPr>
            <a:endParaRPr lang="ru-RU" sz="2000" b="0" i="0" dirty="0">
              <a:solidFill>
                <a:schemeClr val="tx1"/>
              </a:solidFill>
              <a:latin typeface="Cambria"/>
              <a:ea typeface="+mn-ea"/>
              <a:cs typeface="+mn-cs"/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631383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ru-RU" b="1" dirty="0">
                <a:solidFill>
                  <a:srgbClr val="C00000"/>
                </a:solidFill>
              </a:rPr>
              <a:t>Уровень развития речи детей в 5 лет</a:t>
            </a:r>
            <a:endParaRPr lang="ru-RU" sz="3400" b="1" i="0" dirty="0">
              <a:solidFill>
                <a:srgbClr val="C00000"/>
              </a:solidFill>
              <a:latin typeface="Cambria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530679" y="800100"/>
            <a:ext cx="10458450" cy="5772151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502920" indent="-457200">
              <a:buClr>
                <a:srgbClr val="C00000"/>
              </a:buClr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Увеличивается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активный словарный запас (от 2500 до 3000 слов к концу шестого года жизни), что дает ребенку возможность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высказываться более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полно, точнее излагать мысли.</a:t>
            </a:r>
          </a:p>
          <a:p>
            <a:pPr marL="502920" indent="-457200">
              <a:buClr>
                <a:srgbClr val="C00000"/>
              </a:buClr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речи ребенка этого возраста все чаще появляются прилагательные, которыми он пользуется для обозначения признаков и качеств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предметов, описания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временных и пространственных отношений.</a:t>
            </a:r>
          </a:p>
          <a:p>
            <a:pPr marL="502920" indent="-457200">
              <a:buClr>
                <a:srgbClr val="C00000"/>
              </a:buClr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Свое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высказывании ребенок строит из двух-трех и более простых распространенных предложений, сложные предложения использует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чаще, но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все же еще не во всех ситуациях.</a:t>
            </a:r>
          </a:p>
          <a:p>
            <a:pPr marL="502920" indent="-457200">
              <a:buClr>
                <a:srgbClr val="C00000"/>
              </a:buClr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Пятилетние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дети начинают овладевать монологической речью. Появляются предложения с однородными обстоятельствами. Ребенок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начинает правильно согласовывать прилагательные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с другими частями речи.</a:t>
            </a:r>
          </a:p>
          <a:p>
            <a:pPr marL="502920" indent="-457200">
              <a:buClr>
                <a:srgbClr val="C00000"/>
              </a:buClr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Резко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возрастает интерес к звуковому оформлению слов. Вслушиваясь в слова, произносимые взрослыми, ребенок пытается установить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сходство в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звучании нередко сам довольно успешно подбирает пары слов: «кошка-мошка», «наша-Маша». 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" indent="0">
              <a:buClr>
                <a:srgbClr val="C00000"/>
              </a:buCl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Некоторые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дети, замечая неправильности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 произношении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у своих сверстников, могут не замечать дефектов звучания собственной речи. Этот говорить о недостаточном развитии самоконтроля за собственным произношением.</a:t>
            </a:r>
          </a:p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endParaRPr lang="ru-RU" sz="2000" b="0" i="0" dirty="0">
              <a:solidFill>
                <a:schemeClr val="tx1"/>
              </a:solidFill>
              <a:latin typeface="Cambria"/>
              <a:ea typeface="+mn-ea"/>
              <a:cs typeface="+mn-cs"/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1094013" y="595994"/>
            <a:ext cx="9573987" cy="533944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02920" indent="-457200">
              <a:buClr>
                <a:srgbClr val="C00000"/>
              </a:buClr>
              <a:buFont typeface="+mj-lt"/>
              <a:buAutoNum type="arabicPeriod" startAt="6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У пятилетних детей отмечается тяга к рифме. Играя со словами, некоторые рифмуют их, создавая собственные небольшие двух-,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четырехстишия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02920" indent="-457200">
              <a:buClr>
                <a:srgbClr val="C00000"/>
              </a:buClr>
              <a:buFont typeface="+mj-lt"/>
              <a:buAutoNum type="arabicPeriod" startAt="6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На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шестом году жизни ребенок осуществляет более точные движения языком и губами благодаря увеличению подвижности мышц речевого аппарата.</a:t>
            </a:r>
          </a:p>
          <a:p>
            <a:pPr marL="502920" indent="-457200">
              <a:buClr>
                <a:srgbClr val="C00000"/>
              </a:buClr>
              <a:buFont typeface="+mj-lt"/>
              <a:buAutoNum type="arabicPeriod" startAt="6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Значительно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улучшается звукопроизношение: полностью исчезает смягчение согласных, реже происходит пропуск звуков и слогов.</a:t>
            </a:r>
          </a:p>
          <a:p>
            <a:pPr marL="502920" indent="-457200">
              <a:buClr>
                <a:srgbClr val="C00000"/>
              </a:buClr>
              <a:buFont typeface="+mj-lt"/>
              <a:buAutoNum type="arabicPeriod" startAt="6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Б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ольшинство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детей к 5-ти годам усваивают и правильно произносят шипящие звуки л,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рь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, р., отчетливо выговаривают многосложные слова,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точно сохраняя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в них слоговую структуру. Дети чаще правильно ставят в словах ударение.</a:t>
            </a:r>
          </a:p>
          <a:p>
            <a:pPr marL="45720" indent="0">
              <a:buClr>
                <a:srgbClr val="C00000"/>
              </a:buClr>
              <a:buNone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Итак, к пяти годам у детей заметно улучшается произношение. У большинства из них заканчивается процесс освоения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звукопроизношения.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  <a:p>
            <a:pPr marL="502920" indent="-457200" algn="l" defTabSz="914400">
              <a:lnSpc>
                <a:spcPct val="100000"/>
              </a:lnSpc>
              <a:spcBef>
                <a:spcPts val="1800"/>
              </a:spcBef>
              <a:buClr>
                <a:srgbClr val="C00000"/>
              </a:buClr>
              <a:buSzPct val="100000"/>
              <a:buFont typeface="+mj-lt"/>
              <a:buAutoNum type="arabicPeriod" startAt="6"/>
            </a:pPr>
            <a:endParaRPr lang="ru-RU" sz="2000" b="1" i="0" dirty="0">
              <a:solidFill>
                <a:schemeClr val="accent1">
                  <a:lumMod val="50000"/>
                </a:schemeClr>
              </a:solidFill>
              <a:latin typeface="Cambria"/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D64CD94-A904-4C61-980C-7A548526CB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«Снова в начальную школу» (широкоэкранный формат)</Template>
  <TotalTime>0</TotalTime>
  <Words>1285</Words>
  <Application>Microsoft Office PowerPoint</Application>
  <PresentationFormat>Широкоэкранный</PresentationFormat>
  <Paragraphs>67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Cambria</vt:lpstr>
      <vt:lpstr>Back to School 16x9</vt:lpstr>
      <vt:lpstr>Добро пожаловать!</vt:lpstr>
      <vt:lpstr>Презентация PowerPoint</vt:lpstr>
      <vt:lpstr>Презентация PowerPoint</vt:lpstr>
      <vt:lpstr>Уровень развития речи детей в 2 года </vt:lpstr>
      <vt:lpstr>Презентация PowerPoint</vt:lpstr>
      <vt:lpstr>Уровень развития речи детей в 3 года</vt:lpstr>
      <vt:lpstr>Уровень развития речи детей в 4 года</vt:lpstr>
      <vt:lpstr>Уровень развития речи детей в 5 лет</vt:lpstr>
      <vt:lpstr>Презентация PowerPoint</vt:lpstr>
      <vt:lpstr>Уровень развития речи детей в 6 лет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2014-12-19T16:17:06Z</dcterms:created>
  <dcterms:modified xsi:type="dcterms:W3CDTF">2015-11-23T08:29:22Z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TC028952709991</vt:lpwstr>
  </property>
</Properties>
</file>